
<file path=[Content_Types].xml><?xml version="1.0" encoding="utf-8"?>
<Types xmlns="http://schemas.openxmlformats.org/package/2006/content-types">
  <Default ContentType="image/jp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858000" cx="9144000"/>
  <p:notesSz cx="9144000" cy="6858000"/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4677" y="74674"/>
            <a:ext cx="9069322" cy="6783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4677" y="74674"/>
            <a:ext cx="9069322" cy="6783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4677" y="74674"/>
            <a:ext cx="9069322" cy="67833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1930" y="110744"/>
            <a:ext cx="7200138" cy="1219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0580" y="1637538"/>
            <a:ext cx="8482838" cy="370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540" y="4938014"/>
            <a:ext cx="5905500" cy="1838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 spc="-5">
                <a:solidFill>
                  <a:srgbClr val="FFFFFF"/>
                </a:solidFill>
                <a:latin typeface="Tahoma"/>
                <a:cs typeface="Tahoma"/>
              </a:rPr>
              <a:t>Executing </a:t>
            </a:r>
            <a:r>
              <a:rPr dirty="0" sz="4400">
                <a:solidFill>
                  <a:srgbClr val="FFFFFF"/>
                </a:solidFill>
                <a:latin typeface="Tahoma"/>
                <a:cs typeface="Tahoma"/>
              </a:rPr>
              <a:t>Change</a:t>
            </a:r>
            <a:r>
              <a:rPr dirty="0" sz="4400" spc="-1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4400" spc="-5">
                <a:solidFill>
                  <a:srgbClr val="FFFFFF"/>
                </a:solidFill>
                <a:latin typeface="Tahoma"/>
                <a:cs typeface="Tahoma"/>
              </a:rPr>
              <a:t>Plans</a:t>
            </a:r>
            <a:endParaRPr sz="4400">
              <a:latin typeface="Tahoma"/>
              <a:cs typeface="Tahoma"/>
            </a:endParaRPr>
          </a:p>
          <a:p>
            <a:pPr marL="12700" marR="4227830">
              <a:lnSpc>
                <a:spcPts val="4610"/>
              </a:lnSpc>
              <a:spcBef>
                <a:spcPts val="250"/>
              </a:spcBef>
            </a:pP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Unit</a:t>
            </a:r>
            <a:r>
              <a:rPr dirty="0" sz="320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Four 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BUS224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4065" rIns="0" bIns="0" rtlCol="0" vert="horz">
            <a:spAutoFit/>
          </a:bodyPr>
          <a:lstStyle/>
          <a:p>
            <a:pPr marL="948055">
              <a:lnSpc>
                <a:spcPts val="5255"/>
              </a:lnSpc>
            </a:pPr>
            <a:r>
              <a:rPr dirty="0"/>
              <a:t>Making </a:t>
            </a:r>
            <a:r>
              <a:rPr dirty="0" spc="-5"/>
              <a:t>Sound</a:t>
            </a:r>
            <a:r>
              <a:rPr dirty="0" spc="-105"/>
              <a:t> </a:t>
            </a:r>
            <a:r>
              <a:rPr dirty="0" spc="-5"/>
              <a:t>Decisions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07794" y="2153030"/>
            <a:ext cx="4480560" cy="23710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Clr>
                <a:srgbClr val="5F5F5F"/>
              </a:buClr>
              <a:buSzPct val="75000"/>
              <a:buFont typeface="Wingdings"/>
              <a:buChar char=""/>
              <a:tabLst>
                <a:tab pos="355600" algn="l"/>
              </a:tabLst>
            </a:pP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Critical task for change  </a:t>
            </a: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management</a:t>
            </a:r>
            <a:endParaRPr sz="32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spcBef>
                <a:spcPts val="67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756920" algn="l"/>
              </a:tabLst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Evaluate</a:t>
            </a:r>
            <a:r>
              <a:rPr dirty="0" sz="2800" spc="-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decisions</a:t>
            </a:r>
            <a:endParaRPr sz="28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58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156335" algn="l"/>
              </a:tabLst>
            </a:pPr>
            <a:r>
              <a:rPr dirty="0" sz="2400" spc="-5">
                <a:solidFill>
                  <a:srgbClr val="FFFFFF"/>
                </a:solidFill>
                <a:latin typeface="Tahoma"/>
                <a:cs typeface="Tahoma"/>
              </a:rPr>
              <a:t>Examine</a:t>
            </a:r>
            <a:r>
              <a:rPr dirty="0" sz="2400" spc="-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ahoma"/>
                <a:cs typeface="Tahoma"/>
              </a:rPr>
              <a:t>results</a:t>
            </a:r>
            <a:endParaRPr sz="24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58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156335" algn="l"/>
              </a:tabLst>
            </a:pPr>
            <a:r>
              <a:rPr dirty="0" sz="2400" spc="-5">
                <a:solidFill>
                  <a:srgbClr val="FFFFFF"/>
                </a:solidFill>
                <a:latin typeface="Tahoma"/>
                <a:cs typeface="Tahoma"/>
              </a:rPr>
              <a:t>Examine</a:t>
            </a:r>
            <a:r>
              <a:rPr dirty="0" sz="24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ahoma"/>
                <a:cs typeface="Tahoma"/>
              </a:rPr>
              <a:t>process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629400" y="1862734"/>
            <a:ext cx="2115428" cy="24321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4065" rIns="0" bIns="0" rtlCol="0" vert="horz">
            <a:spAutoFit/>
          </a:bodyPr>
          <a:lstStyle/>
          <a:p>
            <a:pPr marL="948055">
              <a:lnSpc>
                <a:spcPts val="5255"/>
              </a:lnSpc>
            </a:pPr>
            <a:r>
              <a:rPr dirty="0" spc="-5"/>
              <a:t>Problems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07794" y="1637538"/>
            <a:ext cx="5534025" cy="31007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22300" marR="5080" indent="-609600">
              <a:lnSpc>
                <a:spcPct val="100000"/>
              </a:lnSpc>
              <a:buClr>
                <a:srgbClr val="5F5F5F"/>
              </a:buClr>
              <a:buSzPct val="75000"/>
              <a:buFont typeface="Wingdings"/>
              <a:buChar char=""/>
              <a:tabLst>
                <a:tab pos="622300" algn="l"/>
              </a:tabLst>
            </a:pP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Difference </a:t>
            </a: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between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what is 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desired </a:t>
            </a: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and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what</a:t>
            </a:r>
            <a:r>
              <a:rPr dirty="0" sz="32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exists</a:t>
            </a:r>
            <a:endParaRPr sz="3200">
              <a:latin typeface="Tahoma"/>
              <a:cs typeface="Tahoma"/>
            </a:endParaRPr>
          </a:p>
          <a:p>
            <a:pPr marL="622300" indent="-609600">
              <a:lnSpc>
                <a:spcPct val="100000"/>
              </a:lnSpc>
              <a:spcBef>
                <a:spcPts val="7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622300" algn="l"/>
              </a:tabLst>
            </a:pP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Three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types </a:t>
            </a: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3200" spc="-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problems</a:t>
            </a:r>
            <a:endParaRPr sz="3200">
              <a:latin typeface="Tahoma"/>
              <a:cs typeface="Tahoma"/>
            </a:endParaRPr>
          </a:p>
          <a:p>
            <a:pPr lvl="1" marL="1003300" indent="-533400">
              <a:lnSpc>
                <a:spcPct val="100000"/>
              </a:lnSpc>
              <a:spcBef>
                <a:spcPts val="675"/>
              </a:spcBef>
              <a:buClr>
                <a:srgbClr val="5F5F5F"/>
              </a:buClr>
              <a:buSzPct val="75000"/>
              <a:buAutoNum type="arabicPeriod"/>
              <a:tabLst>
                <a:tab pos="1003935" algn="l"/>
              </a:tabLst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Degree of</a:t>
            </a:r>
            <a:r>
              <a:rPr dirty="0" sz="28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structure</a:t>
            </a:r>
            <a:endParaRPr sz="2800">
              <a:latin typeface="Tahoma"/>
              <a:cs typeface="Tahoma"/>
            </a:endParaRPr>
          </a:p>
          <a:p>
            <a:pPr lvl="1" marL="1003300" indent="-533400">
              <a:lnSpc>
                <a:spcPct val="100000"/>
              </a:lnSpc>
              <a:spcBef>
                <a:spcPts val="670"/>
              </a:spcBef>
              <a:buClr>
                <a:srgbClr val="5F5F5F"/>
              </a:buClr>
              <a:buSzPct val="75000"/>
              <a:buAutoNum type="arabicPeriod"/>
              <a:tabLst>
                <a:tab pos="1003935" algn="l"/>
              </a:tabLst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Organizational</a:t>
            </a:r>
            <a:r>
              <a:rPr dirty="0" sz="28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level</a:t>
            </a:r>
            <a:endParaRPr sz="2800">
              <a:latin typeface="Tahoma"/>
              <a:cs typeface="Tahoma"/>
            </a:endParaRPr>
          </a:p>
          <a:p>
            <a:pPr lvl="1" marL="1003300" indent="-533400">
              <a:lnSpc>
                <a:spcPct val="100000"/>
              </a:lnSpc>
              <a:spcBef>
                <a:spcPts val="670"/>
              </a:spcBef>
              <a:buClr>
                <a:srgbClr val="5F5F5F"/>
              </a:buClr>
              <a:buSzPct val="75000"/>
              <a:buAutoNum type="arabicPeriod"/>
              <a:tabLst>
                <a:tab pos="1003935" algn="l"/>
              </a:tabLst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Urgency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5249" y="4544096"/>
            <a:ext cx="1789178" cy="15794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4065" rIns="0" bIns="0" rtlCol="0" vert="horz">
            <a:spAutoFit/>
          </a:bodyPr>
          <a:lstStyle/>
          <a:p>
            <a:pPr marL="948055">
              <a:lnSpc>
                <a:spcPts val="5255"/>
              </a:lnSpc>
            </a:pPr>
            <a:r>
              <a:rPr dirty="0" spc="-5"/>
              <a:t>Decision </a:t>
            </a:r>
            <a:r>
              <a:rPr dirty="0"/>
              <a:t>Making</a:t>
            </a:r>
            <a:r>
              <a:rPr dirty="0" spc="-120"/>
              <a:t> </a:t>
            </a:r>
            <a:r>
              <a:rPr dirty="0" spc="-5"/>
              <a:t>Process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32305" indent="-342900">
              <a:lnSpc>
                <a:spcPct val="100000"/>
              </a:lnSpc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Identify or anticipate </a:t>
            </a:r>
            <a:r>
              <a:rPr dirty="0" spc="-5"/>
              <a:t>the</a:t>
            </a:r>
            <a:r>
              <a:rPr dirty="0" spc="-55"/>
              <a:t> </a:t>
            </a:r>
            <a:r>
              <a:rPr dirty="0"/>
              <a:t>problem.</a:t>
            </a:r>
          </a:p>
          <a:p>
            <a:pPr marL="1932305" indent="-342900">
              <a:lnSpc>
                <a:spcPct val="100000"/>
              </a:lnSpc>
              <a:spcBef>
                <a:spcPts val="76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Consider </a:t>
            </a:r>
            <a:r>
              <a:rPr dirty="0" spc="-5"/>
              <a:t>the</a:t>
            </a:r>
            <a:r>
              <a:rPr dirty="0" spc="-65"/>
              <a:t> </a:t>
            </a:r>
            <a:r>
              <a:rPr dirty="0"/>
              <a:t>alternatives</a:t>
            </a:r>
          </a:p>
          <a:p>
            <a:pPr marL="1932305" indent="-342900">
              <a:lnSpc>
                <a:spcPct val="100000"/>
              </a:lnSpc>
              <a:spcBef>
                <a:spcPts val="7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Choose </a:t>
            </a:r>
            <a:r>
              <a:rPr dirty="0" spc="-5"/>
              <a:t>the </a:t>
            </a:r>
            <a:r>
              <a:rPr dirty="0"/>
              <a:t>best</a:t>
            </a:r>
            <a:r>
              <a:rPr dirty="0" spc="-45"/>
              <a:t> </a:t>
            </a:r>
            <a:r>
              <a:rPr dirty="0" spc="-5"/>
              <a:t>alternative</a:t>
            </a:r>
          </a:p>
          <a:p>
            <a:pPr marL="1932305" indent="-342900">
              <a:lnSpc>
                <a:spcPct val="100000"/>
              </a:lnSpc>
              <a:spcBef>
                <a:spcPts val="76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Implement</a:t>
            </a:r>
          </a:p>
          <a:p>
            <a:pPr marL="1932305" indent="-342900">
              <a:lnSpc>
                <a:spcPct val="100000"/>
              </a:lnSpc>
              <a:spcBef>
                <a:spcPts val="7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Monitor</a:t>
            </a:r>
          </a:p>
          <a:p>
            <a:pPr marL="1932305" indent="-342900">
              <a:lnSpc>
                <a:spcPct val="100000"/>
              </a:lnSpc>
              <a:spcBef>
                <a:spcPts val="76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Adjust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7794" y="49276"/>
            <a:ext cx="5527675" cy="134175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Identify/Anticipate</a:t>
            </a:r>
            <a:r>
              <a:rPr dirty="0" spc="-90"/>
              <a:t> </a:t>
            </a:r>
            <a:r>
              <a:rPr dirty="0" spc="-5"/>
              <a:t>the</a:t>
            </a:r>
          </a:p>
          <a:p>
            <a:pPr marL="12700">
              <a:lnSpc>
                <a:spcPct val="100000"/>
              </a:lnSpc>
            </a:pPr>
            <a:r>
              <a:rPr dirty="0" spc="-5"/>
              <a:t>Problem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07794" y="1637538"/>
            <a:ext cx="6536690" cy="2146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Clr>
                <a:srgbClr val="5F5F5F"/>
              </a:buClr>
              <a:buSzPct val="75000"/>
              <a:buFont typeface="Wingdings"/>
              <a:buChar char=""/>
              <a:tabLst>
                <a:tab pos="355600" algn="l"/>
              </a:tabLst>
            </a:pP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Look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for </a:t>
            </a: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problems; do not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wait for 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them to</a:t>
            </a:r>
            <a:r>
              <a:rPr dirty="0" sz="32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occur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355600" algn="l"/>
              </a:tabLst>
            </a:pP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Identify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the root</a:t>
            </a:r>
            <a:r>
              <a:rPr dirty="0" sz="32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cause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355600" algn="l"/>
              </a:tabLst>
            </a:pP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Don’t just treat the</a:t>
            </a:r>
            <a:r>
              <a:rPr dirty="0" sz="32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symptoms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845" y="4114744"/>
            <a:ext cx="1794957" cy="17556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4065" rIns="0" bIns="0" rtlCol="0" vert="horz">
            <a:spAutoFit/>
          </a:bodyPr>
          <a:lstStyle/>
          <a:p>
            <a:pPr marL="948055">
              <a:lnSpc>
                <a:spcPts val="5255"/>
              </a:lnSpc>
            </a:pPr>
            <a:r>
              <a:rPr dirty="0"/>
              <a:t>Consider </a:t>
            </a:r>
            <a:r>
              <a:rPr dirty="0" spc="-5"/>
              <a:t>the</a:t>
            </a:r>
            <a:r>
              <a:rPr dirty="0" spc="-85"/>
              <a:t> </a:t>
            </a:r>
            <a:r>
              <a:rPr dirty="0"/>
              <a:t>Alternatives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32305" indent="-342900">
              <a:lnSpc>
                <a:spcPct val="100000"/>
              </a:lnSpc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List </a:t>
            </a:r>
            <a:r>
              <a:rPr dirty="0" spc="-5"/>
              <a:t>the</a:t>
            </a:r>
            <a:r>
              <a:rPr dirty="0" spc="-75"/>
              <a:t> </a:t>
            </a:r>
            <a:r>
              <a:rPr dirty="0"/>
              <a:t>alternatives</a:t>
            </a:r>
          </a:p>
          <a:p>
            <a:pPr marL="1932305" indent="-342900">
              <a:lnSpc>
                <a:spcPct val="100000"/>
              </a:lnSpc>
              <a:spcBef>
                <a:spcPts val="76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 spc="-5"/>
              <a:t>Evaluate the</a:t>
            </a:r>
            <a:r>
              <a:rPr dirty="0" spc="-40"/>
              <a:t> </a:t>
            </a:r>
            <a:r>
              <a:rPr dirty="0"/>
              <a:t>alternatives</a:t>
            </a:r>
          </a:p>
          <a:p>
            <a:pPr lvl="1" marL="2332990" indent="-286385">
              <a:lnSpc>
                <a:spcPct val="100000"/>
              </a:lnSpc>
              <a:spcBef>
                <a:spcPts val="68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2334260" algn="l"/>
              </a:tabLst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Cost benefit</a:t>
            </a:r>
            <a:r>
              <a:rPr dirty="0" sz="280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analysis</a:t>
            </a:r>
            <a:endParaRPr sz="2800">
              <a:latin typeface="Tahoma"/>
              <a:cs typeface="Tahoma"/>
            </a:endParaRPr>
          </a:p>
          <a:p>
            <a:pPr lvl="1" marL="2332990" indent="-286385">
              <a:lnSpc>
                <a:spcPct val="100000"/>
              </a:lnSpc>
              <a:spcBef>
                <a:spcPts val="6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2334260" algn="l"/>
              </a:tabLst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Time</a:t>
            </a:r>
            <a:r>
              <a:rPr dirty="0" sz="2800" spc="-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considerations</a:t>
            </a:r>
            <a:endParaRPr sz="2800">
              <a:latin typeface="Tahoma"/>
              <a:cs typeface="Tahoma"/>
            </a:endParaRPr>
          </a:p>
          <a:p>
            <a:pPr lvl="1" marL="2332990" indent="-286385">
              <a:lnSpc>
                <a:spcPct val="100000"/>
              </a:lnSpc>
              <a:spcBef>
                <a:spcPts val="6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2334260" algn="l"/>
              </a:tabLst>
            </a:pP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Permanent solution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or temporary</a:t>
            </a:r>
            <a:r>
              <a:rPr dirty="0" sz="2800" spc="10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fix?</a:t>
            </a:r>
            <a:endParaRPr sz="2800">
              <a:latin typeface="Tahoma"/>
              <a:cs typeface="Tahoma"/>
            </a:endParaRPr>
          </a:p>
          <a:p>
            <a:pPr lvl="1" marL="2332990" indent="-286385">
              <a:lnSpc>
                <a:spcPct val="100000"/>
              </a:lnSpc>
              <a:spcBef>
                <a:spcPts val="6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2334260" algn="l"/>
              </a:tabLst>
            </a:pP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Ethical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and moral</a:t>
            </a:r>
            <a:r>
              <a:rPr dirty="0" sz="280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considerations</a:t>
            </a:r>
            <a:endParaRPr sz="2800">
              <a:latin typeface="Tahoma"/>
              <a:cs typeface="Tahoma"/>
            </a:endParaRPr>
          </a:p>
          <a:p>
            <a:pPr marL="1932305" indent="-342900">
              <a:lnSpc>
                <a:spcPct val="100000"/>
              </a:lnSpc>
              <a:spcBef>
                <a:spcPts val="76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Think</a:t>
            </a:r>
            <a:r>
              <a:rPr dirty="0" spc="-40"/>
              <a:t> </a:t>
            </a:r>
            <a:r>
              <a:rPr dirty="0" spc="-5"/>
              <a:t>creatively!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523999"/>
            <a:ext cx="9144000" cy="5333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948055">
              <a:lnSpc>
                <a:spcPct val="100000"/>
              </a:lnSpc>
            </a:pPr>
            <a:r>
              <a:rPr dirty="0" sz="4000" spc="-10"/>
              <a:t>Select, Implement,</a:t>
            </a:r>
            <a:r>
              <a:rPr dirty="0" sz="4000" spc="10"/>
              <a:t> </a:t>
            </a:r>
            <a:r>
              <a:rPr dirty="0" sz="4000" spc="-5"/>
              <a:t>Monitor,</a:t>
            </a:r>
            <a:endParaRPr sz="4000"/>
          </a:p>
          <a:p>
            <a:pPr marL="948055">
              <a:lnSpc>
                <a:spcPct val="100000"/>
              </a:lnSpc>
            </a:pPr>
            <a:r>
              <a:rPr dirty="0" sz="4000" spc="-5"/>
              <a:t>Adjust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1907794" y="1567815"/>
            <a:ext cx="6572884" cy="16586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5F5F5F"/>
              </a:buClr>
              <a:buSzPct val="75000"/>
              <a:buFont typeface="Wingdings"/>
              <a:buChar char=""/>
              <a:tabLst>
                <a:tab pos="355600" algn="l"/>
              </a:tabLst>
            </a:pP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Put the </a:t>
            </a: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best alternative into</a:t>
            </a:r>
            <a:r>
              <a:rPr dirty="0" sz="3200" spc="-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action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355600" algn="l"/>
              </a:tabLst>
            </a:pP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Evaluate the</a:t>
            </a:r>
            <a:r>
              <a:rPr dirty="0" sz="32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results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355600" algn="l"/>
              </a:tabLst>
            </a:pP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Adjust as</a:t>
            </a:r>
            <a:r>
              <a:rPr dirty="0" sz="3200" spc="-8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FFFF"/>
                </a:solidFill>
                <a:latin typeface="Tahoma"/>
                <a:cs typeface="Tahoma"/>
              </a:rPr>
              <a:t>necessary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7794" y="49276"/>
            <a:ext cx="5070475" cy="134175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Objective/Subjective</a:t>
            </a:r>
          </a:p>
          <a:p>
            <a:pPr marL="12700">
              <a:lnSpc>
                <a:spcPct val="100000"/>
              </a:lnSpc>
            </a:pPr>
            <a:r>
              <a:rPr dirty="0"/>
              <a:t>Approach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32305" indent="-342900">
              <a:lnSpc>
                <a:spcPct val="100000"/>
              </a:lnSpc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Objective</a:t>
            </a:r>
          </a:p>
          <a:p>
            <a:pPr lvl="1" marL="2332990" indent="-286385">
              <a:lnSpc>
                <a:spcPct val="100000"/>
              </a:lnSpc>
              <a:spcBef>
                <a:spcPts val="67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2334260" algn="l"/>
              </a:tabLst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Logical </a:t>
            </a: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sz="280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orderly</a:t>
            </a:r>
            <a:endParaRPr sz="2800">
              <a:latin typeface="Tahoma"/>
              <a:cs typeface="Tahoma"/>
            </a:endParaRPr>
          </a:p>
          <a:p>
            <a:pPr lvl="1" marL="2332990" indent="-286385">
              <a:lnSpc>
                <a:spcPct val="100000"/>
              </a:lnSpc>
              <a:spcBef>
                <a:spcPts val="67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2334260" algn="l"/>
              </a:tabLst>
            </a:pP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Depends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upon accurate</a:t>
            </a:r>
            <a:r>
              <a:rPr dirty="0" sz="2800" spc="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information</a:t>
            </a:r>
            <a:endParaRPr sz="2800">
              <a:latin typeface="Tahoma"/>
              <a:cs typeface="Tahoma"/>
            </a:endParaRPr>
          </a:p>
          <a:p>
            <a:pPr marL="1932305" indent="-342900">
              <a:lnSpc>
                <a:spcPct val="100000"/>
              </a:lnSpc>
              <a:spcBef>
                <a:spcPts val="76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 spc="-5"/>
              <a:t>Subjective</a:t>
            </a:r>
          </a:p>
          <a:p>
            <a:pPr lvl="1" marL="2332990" indent="-286385">
              <a:lnSpc>
                <a:spcPct val="100000"/>
              </a:lnSpc>
              <a:spcBef>
                <a:spcPts val="67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2334260" algn="l"/>
              </a:tabLst>
            </a:pP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Intuition</a:t>
            </a:r>
            <a:endParaRPr sz="2800">
              <a:latin typeface="Tahoma"/>
              <a:cs typeface="Tahoma"/>
            </a:endParaRPr>
          </a:p>
          <a:p>
            <a:pPr lvl="1" marL="2332990" indent="-286385">
              <a:lnSpc>
                <a:spcPct val="100000"/>
              </a:lnSpc>
              <a:spcBef>
                <a:spcPts val="6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2334260" algn="l"/>
              </a:tabLst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Experience</a:t>
            </a:r>
            <a:endParaRPr sz="2800">
              <a:latin typeface="Tahoma"/>
              <a:cs typeface="Tahoma"/>
            </a:endParaRPr>
          </a:p>
          <a:p>
            <a:pPr lvl="1" marL="2332990" indent="-286385">
              <a:lnSpc>
                <a:spcPct val="100000"/>
              </a:lnSpc>
              <a:spcBef>
                <a:spcPts val="6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2334260" algn="l"/>
              </a:tabLst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Incomplete</a:t>
            </a:r>
            <a:r>
              <a:rPr dirty="0" sz="2800" spc="-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information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4065" rIns="0" bIns="0" rtlCol="0" vert="horz">
            <a:spAutoFit/>
          </a:bodyPr>
          <a:lstStyle/>
          <a:p>
            <a:pPr marL="948055">
              <a:lnSpc>
                <a:spcPts val="5255"/>
              </a:lnSpc>
            </a:pPr>
            <a:r>
              <a:rPr dirty="0" spc="-5"/>
              <a:t>Empower</a:t>
            </a:r>
            <a:r>
              <a:rPr dirty="0" spc="-75"/>
              <a:t> </a:t>
            </a:r>
            <a:r>
              <a:rPr dirty="0" spc="-5"/>
              <a:t>Employees!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32305" indent="-342900">
              <a:lnSpc>
                <a:spcPct val="100000"/>
              </a:lnSpc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Collect input </a:t>
            </a:r>
            <a:r>
              <a:rPr dirty="0" spc="-5"/>
              <a:t>from </a:t>
            </a:r>
            <a:r>
              <a:rPr dirty="0"/>
              <a:t>all</a:t>
            </a:r>
            <a:r>
              <a:rPr dirty="0" spc="-45"/>
              <a:t> </a:t>
            </a:r>
            <a:r>
              <a:rPr dirty="0"/>
              <a:t>employees</a:t>
            </a:r>
          </a:p>
          <a:p>
            <a:pPr marL="1932305" indent="-342900">
              <a:lnSpc>
                <a:spcPct val="100000"/>
              </a:lnSpc>
              <a:spcBef>
                <a:spcPts val="76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More accurate</a:t>
            </a:r>
            <a:r>
              <a:rPr dirty="0" spc="-114"/>
              <a:t> </a:t>
            </a:r>
            <a:r>
              <a:rPr dirty="0"/>
              <a:t>picture</a:t>
            </a:r>
          </a:p>
          <a:p>
            <a:pPr marL="1932305" indent="-342900">
              <a:lnSpc>
                <a:spcPct val="100000"/>
              </a:lnSpc>
              <a:spcBef>
                <a:spcPts val="7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More </a:t>
            </a:r>
            <a:r>
              <a:rPr dirty="0" spc="-5"/>
              <a:t>comprehensive </a:t>
            </a:r>
            <a:r>
              <a:rPr dirty="0"/>
              <a:t>list</a:t>
            </a:r>
            <a:r>
              <a:rPr dirty="0" spc="-45"/>
              <a:t> </a:t>
            </a:r>
            <a:r>
              <a:rPr dirty="0"/>
              <a:t>of</a:t>
            </a:r>
          </a:p>
          <a:p>
            <a:pPr marL="1932305">
              <a:lnSpc>
                <a:spcPct val="100000"/>
              </a:lnSpc>
            </a:pPr>
            <a:r>
              <a:rPr dirty="0"/>
              <a:t>alternatives</a:t>
            </a:r>
          </a:p>
          <a:p>
            <a:pPr marL="1932305" marR="5080" indent="-342900">
              <a:lnSpc>
                <a:spcPct val="100000"/>
              </a:lnSpc>
              <a:spcBef>
                <a:spcPts val="7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 spc="-5"/>
              <a:t>Involved </a:t>
            </a:r>
            <a:r>
              <a:rPr dirty="0"/>
              <a:t>employees more likely </a:t>
            </a:r>
            <a:r>
              <a:rPr dirty="0" spc="-5"/>
              <a:t>to  </a:t>
            </a:r>
            <a:r>
              <a:rPr dirty="0" spc="-5"/>
              <a:t>support </a:t>
            </a:r>
            <a:r>
              <a:rPr dirty="0"/>
              <a:t>and </a:t>
            </a:r>
            <a:r>
              <a:rPr dirty="0" spc="-5"/>
              <a:t>to </a:t>
            </a:r>
            <a:r>
              <a:rPr dirty="0"/>
              <a:t>understand </a:t>
            </a:r>
            <a:r>
              <a:rPr dirty="0" spc="-5"/>
              <a:t>decisions  </a:t>
            </a:r>
            <a:r>
              <a:rPr dirty="0" spc="-5"/>
              <a:t>reached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4065" rIns="0" bIns="0" rtlCol="0" vert="horz">
            <a:spAutoFit/>
          </a:bodyPr>
          <a:lstStyle/>
          <a:p>
            <a:pPr marL="948055">
              <a:lnSpc>
                <a:spcPts val="5255"/>
              </a:lnSpc>
            </a:pPr>
            <a:r>
              <a:rPr dirty="0" spc="-5"/>
              <a:t>Potential</a:t>
            </a:r>
            <a:r>
              <a:rPr dirty="0" spc="-55"/>
              <a:t> </a:t>
            </a:r>
            <a:r>
              <a:rPr dirty="0" spc="-5"/>
              <a:t>Problems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07794" y="1637538"/>
            <a:ext cx="6717030" cy="29540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5F5F5F"/>
              </a:buClr>
              <a:buSzPct val="75000"/>
              <a:buFont typeface="Wingdings"/>
              <a:buChar char=""/>
              <a:tabLst>
                <a:tab pos="355600" algn="l"/>
              </a:tabLst>
            </a:pP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Groupthink</a:t>
            </a:r>
            <a:endParaRPr sz="32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spcBef>
                <a:spcPts val="67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756920" algn="l"/>
              </a:tabLst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Focus on reaching a decision </a:t>
            </a: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than</a:t>
            </a:r>
            <a:r>
              <a:rPr dirty="0" sz="2800" spc="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on</a:t>
            </a:r>
            <a:endParaRPr sz="2800">
              <a:latin typeface="Tahoma"/>
              <a:cs typeface="Tahoma"/>
            </a:endParaRPr>
          </a:p>
          <a:p>
            <a:pPr marL="756285">
              <a:lnSpc>
                <a:spcPct val="100000"/>
              </a:lnSpc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making right</a:t>
            </a:r>
            <a:r>
              <a:rPr dirty="0" sz="2800" spc="-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decision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355600" algn="l"/>
              </a:tabLst>
            </a:pPr>
            <a:r>
              <a:rPr dirty="0" sz="3200" spc="-5">
                <a:solidFill>
                  <a:srgbClr val="FFFFFF"/>
                </a:solidFill>
                <a:latin typeface="Tahoma"/>
                <a:cs typeface="Tahoma"/>
              </a:rPr>
              <a:t>Groupshift</a:t>
            </a:r>
            <a:endParaRPr sz="3200">
              <a:latin typeface="Tahoma"/>
              <a:cs typeface="Tahoma"/>
            </a:endParaRPr>
          </a:p>
          <a:p>
            <a:pPr lvl="1" marL="756285" marR="5080" indent="-286385">
              <a:lnSpc>
                <a:spcPct val="100000"/>
              </a:lnSpc>
              <a:spcBef>
                <a:spcPts val="67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756920" algn="l"/>
              </a:tabLst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Members </a:t>
            </a: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exaggerate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position to </a:t>
            </a: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sway  </a:t>
            </a: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decision </a:t>
            </a: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their</a:t>
            </a:r>
            <a:r>
              <a:rPr dirty="0" sz="28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way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4065" rIns="0" bIns="0" rtlCol="0" vert="horz">
            <a:spAutoFit/>
          </a:bodyPr>
          <a:lstStyle/>
          <a:p>
            <a:pPr marL="948055">
              <a:lnSpc>
                <a:spcPts val="5255"/>
              </a:lnSpc>
            </a:pPr>
            <a:r>
              <a:rPr dirty="0"/>
              <a:t>Creativity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32305" indent="-342900">
              <a:lnSpc>
                <a:spcPct val="100000"/>
              </a:lnSpc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 spc="-5"/>
              <a:t>Important to change</a:t>
            </a:r>
            <a:r>
              <a:rPr dirty="0" spc="-15"/>
              <a:t> </a:t>
            </a:r>
            <a:r>
              <a:rPr dirty="0"/>
              <a:t>management</a:t>
            </a:r>
          </a:p>
          <a:p>
            <a:pPr lvl="1" marL="2332990" indent="-286385">
              <a:lnSpc>
                <a:spcPct val="100000"/>
              </a:lnSpc>
              <a:spcBef>
                <a:spcPts val="67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2334260" algn="l"/>
              </a:tabLst>
            </a:pP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Imaginative</a:t>
            </a:r>
            <a:endParaRPr sz="2800">
              <a:latin typeface="Tahoma"/>
              <a:cs typeface="Tahoma"/>
            </a:endParaRPr>
          </a:p>
          <a:p>
            <a:pPr lvl="1" marL="2332990" indent="-286385">
              <a:lnSpc>
                <a:spcPct val="100000"/>
              </a:lnSpc>
              <a:spcBef>
                <a:spcPts val="67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2334260" algn="l"/>
              </a:tabLst>
            </a:pPr>
            <a:r>
              <a:rPr dirty="0" sz="2800" spc="-10">
                <a:solidFill>
                  <a:srgbClr val="FFFFFF"/>
                </a:solidFill>
                <a:latin typeface="Tahoma"/>
                <a:cs typeface="Tahoma"/>
              </a:rPr>
              <a:t>Innovative</a:t>
            </a:r>
            <a:endParaRPr sz="2800">
              <a:latin typeface="Tahoma"/>
              <a:cs typeface="Tahoma"/>
            </a:endParaRPr>
          </a:p>
          <a:p>
            <a:pPr lvl="1" marL="2332990" indent="-286385">
              <a:lnSpc>
                <a:spcPct val="100000"/>
              </a:lnSpc>
              <a:spcBef>
                <a:spcPts val="6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2334260" algn="l"/>
              </a:tabLst>
            </a:pPr>
            <a:r>
              <a:rPr dirty="0" sz="2800" spc="-5">
                <a:solidFill>
                  <a:srgbClr val="FFFFFF"/>
                </a:solidFill>
                <a:latin typeface="Tahoma"/>
                <a:cs typeface="Tahoma"/>
              </a:rPr>
              <a:t>New!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345741" y="2504624"/>
            <a:ext cx="2466426" cy="15414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326273" y="2514627"/>
            <a:ext cx="2505075" cy="1533525"/>
          </a:xfrm>
          <a:custGeom>
            <a:avLst/>
            <a:gdLst/>
            <a:ahLst/>
            <a:cxnLst/>
            <a:rect l="l" t="t" r="r" b="b"/>
            <a:pathLst>
              <a:path w="2505075" h="1533525">
                <a:moveTo>
                  <a:pt x="205903" y="0"/>
                </a:moveTo>
                <a:lnTo>
                  <a:pt x="0" y="0"/>
                </a:lnTo>
                <a:lnTo>
                  <a:pt x="0" y="1533209"/>
                </a:lnTo>
                <a:lnTo>
                  <a:pt x="2505016" y="1533209"/>
                </a:lnTo>
                <a:lnTo>
                  <a:pt x="2505016" y="1493221"/>
                </a:lnTo>
                <a:lnTo>
                  <a:pt x="34069" y="1493221"/>
                </a:lnTo>
                <a:lnTo>
                  <a:pt x="34069" y="35518"/>
                </a:lnTo>
                <a:lnTo>
                  <a:pt x="198329" y="35518"/>
                </a:lnTo>
                <a:lnTo>
                  <a:pt x="205903" y="0"/>
                </a:lnTo>
                <a:close/>
              </a:path>
              <a:path w="2505075" h="1533525">
                <a:moveTo>
                  <a:pt x="2505016" y="0"/>
                </a:moveTo>
                <a:lnTo>
                  <a:pt x="224963" y="0"/>
                </a:lnTo>
                <a:lnTo>
                  <a:pt x="214156" y="35518"/>
                </a:lnTo>
                <a:lnTo>
                  <a:pt x="2476194" y="35518"/>
                </a:lnTo>
                <a:lnTo>
                  <a:pt x="2476194" y="1493221"/>
                </a:lnTo>
                <a:lnTo>
                  <a:pt x="2505016" y="1493221"/>
                </a:lnTo>
                <a:lnTo>
                  <a:pt x="25050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524602" y="2514627"/>
            <a:ext cx="26670" cy="35560"/>
          </a:xfrm>
          <a:custGeom>
            <a:avLst/>
            <a:gdLst/>
            <a:ahLst/>
            <a:cxnLst/>
            <a:rect l="l" t="t" r="r" b="b"/>
            <a:pathLst>
              <a:path w="26670" h="35560">
                <a:moveTo>
                  <a:pt x="26633" y="0"/>
                </a:moveTo>
                <a:lnTo>
                  <a:pt x="7573" y="0"/>
                </a:lnTo>
                <a:lnTo>
                  <a:pt x="0" y="35518"/>
                </a:lnTo>
                <a:lnTo>
                  <a:pt x="15826" y="35518"/>
                </a:lnTo>
                <a:lnTo>
                  <a:pt x="266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676703" y="2706702"/>
            <a:ext cx="818888" cy="5559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978460" y="3360790"/>
            <a:ext cx="175260" cy="560070"/>
          </a:xfrm>
          <a:custGeom>
            <a:avLst/>
            <a:gdLst/>
            <a:ahLst/>
            <a:cxnLst/>
            <a:rect l="l" t="t" r="r" b="b"/>
            <a:pathLst>
              <a:path w="175259" h="560070">
                <a:moveTo>
                  <a:pt x="137664" y="381699"/>
                </a:moveTo>
                <a:lnTo>
                  <a:pt x="79084" y="381699"/>
                </a:lnTo>
                <a:lnTo>
                  <a:pt x="0" y="559814"/>
                </a:lnTo>
                <a:lnTo>
                  <a:pt x="137664" y="381699"/>
                </a:lnTo>
                <a:close/>
              </a:path>
              <a:path w="175259" h="560070">
                <a:moveTo>
                  <a:pt x="148608" y="192666"/>
                </a:moveTo>
                <a:lnTo>
                  <a:pt x="105866" y="192666"/>
                </a:lnTo>
                <a:lnTo>
                  <a:pt x="0" y="385332"/>
                </a:lnTo>
                <a:lnTo>
                  <a:pt x="79084" y="381699"/>
                </a:lnTo>
                <a:lnTo>
                  <a:pt x="137664" y="381699"/>
                </a:lnTo>
                <a:lnTo>
                  <a:pt x="166696" y="344135"/>
                </a:lnTo>
                <a:lnTo>
                  <a:pt x="79084" y="332003"/>
                </a:lnTo>
                <a:lnTo>
                  <a:pt x="148608" y="192666"/>
                </a:lnTo>
                <a:close/>
              </a:path>
              <a:path w="175259" h="560070">
                <a:moveTo>
                  <a:pt x="94911" y="0"/>
                </a:moveTo>
                <a:lnTo>
                  <a:pt x="3657" y="203565"/>
                </a:lnTo>
                <a:lnTo>
                  <a:pt x="105866" y="192666"/>
                </a:lnTo>
                <a:lnTo>
                  <a:pt x="148608" y="192666"/>
                </a:lnTo>
                <a:lnTo>
                  <a:pt x="165538" y="158735"/>
                </a:lnTo>
                <a:lnTo>
                  <a:pt x="75443" y="158735"/>
                </a:lnTo>
                <a:lnTo>
                  <a:pt x="94911" y="0"/>
                </a:lnTo>
                <a:close/>
              </a:path>
              <a:path w="175259" h="560070">
                <a:moveTo>
                  <a:pt x="175208" y="139354"/>
                </a:moveTo>
                <a:lnTo>
                  <a:pt x="75443" y="158735"/>
                </a:lnTo>
                <a:lnTo>
                  <a:pt x="165538" y="158735"/>
                </a:lnTo>
                <a:lnTo>
                  <a:pt x="175208" y="139354"/>
                </a:lnTo>
                <a:close/>
              </a:path>
            </a:pathLst>
          </a:custGeom>
          <a:solidFill>
            <a:srgbClr val="FFDB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653577" y="3349874"/>
            <a:ext cx="275590" cy="303530"/>
          </a:xfrm>
          <a:custGeom>
            <a:avLst/>
            <a:gdLst/>
            <a:ahLst/>
            <a:cxnLst/>
            <a:rect l="l" t="t" r="r" b="b"/>
            <a:pathLst>
              <a:path w="275590" h="303529">
                <a:moveTo>
                  <a:pt x="47463" y="112706"/>
                </a:moveTo>
                <a:lnTo>
                  <a:pt x="0" y="302939"/>
                </a:lnTo>
                <a:lnTo>
                  <a:pt x="65718" y="179350"/>
                </a:lnTo>
                <a:lnTo>
                  <a:pt x="118053" y="179350"/>
                </a:lnTo>
                <a:lnTo>
                  <a:pt x="127799" y="156319"/>
                </a:lnTo>
                <a:lnTo>
                  <a:pt x="93697" y="156319"/>
                </a:lnTo>
                <a:lnTo>
                  <a:pt x="47463" y="112706"/>
                </a:lnTo>
                <a:close/>
              </a:path>
              <a:path w="275590" h="303529">
                <a:moveTo>
                  <a:pt x="118053" y="179350"/>
                </a:moveTo>
                <a:lnTo>
                  <a:pt x="65718" y="179350"/>
                </a:lnTo>
                <a:lnTo>
                  <a:pt x="98568" y="225396"/>
                </a:lnTo>
                <a:lnTo>
                  <a:pt x="118053" y="179350"/>
                </a:lnTo>
                <a:close/>
              </a:path>
              <a:path w="275590" h="303529">
                <a:moveTo>
                  <a:pt x="149673" y="4849"/>
                </a:moveTo>
                <a:lnTo>
                  <a:pt x="93697" y="156319"/>
                </a:lnTo>
                <a:lnTo>
                  <a:pt x="127799" y="156319"/>
                </a:lnTo>
                <a:lnTo>
                  <a:pt x="160612" y="78776"/>
                </a:lnTo>
                <a:lnTo>
                  <a:pt x="192093" y="78776"/>
                </a:lnTo>
                <a:lnTo>
                  <a:pt x="149673" y="4849"/>
                </a:lnTo>
                <a:close/>
              </a:path>
              <a:path w="275590" h="303529">
                <a:moveTo>
                  <a:pt x="192093" y="78776"/>
                </a:moveTo>
                <a:lnTo>
                  <a:pt x="160612" y="78776"/>
                </a:lnTo>
                <a:lnTo>
                  <a:pt x="199564" y="141787"/>
                </a:lnTo>
                <a:lnTo>
                  <a:pt x="231798" y="81192"/>
                </a:lnTo>
                <a:lnTo>
                  <a:pt x="193479" y="81192"/>
                </a:lnTo>
                <a:lnTo>
                  <a:pt x="192093" y="78776"/>
                </a:lnTo>
                <a:close/>
              </a:path>
              <a:path w="275590" h="303529">
                <a:moveTo>
                  <a:pt x="274990" y="0"/>
                </a:moveTo>
                <a:lnTo>
                  <a:pt x="193479" y="81192"/>
                </a:lnTo>
                <a:lnTo>
                  <a:pt x="231798" y="81192"/>
                </a:lnTo>
                <a:lnTo>
                  <a:pt x="274990" y="0"/>
                </a:lnTo>
                <a:close/>
              </a:path>
            </a:pathLst>
          </a:custGeom>
          <a:solidFill>
            <a:srgbClr val="FFDB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192620" y="3337759"/>
            <a:ext cx="275590" cy="303530"/>
          </a:xfrm>
          <a:custGeom>
            <a:avLst/>
            <a:gdLst/>
            <a:ahLst/>
            <a:cxnLst/>
            <a:rect l="l" t="t" r="r" b="b"/>
            <a:pathLst>
              <a:path w="275590" h="303529">
                <a:moveTo>
                  <a:pt x="244147" y="179333"/>
                </a:moveTo>
                <a:lnTo>
                  <a:pt x="210486" y="179333"/>
                </a:lnTo>
                <a:lnTo>
                  <a:pt x="274974" y="302939"/>
                </a:lnTo>
                <a:lnTo>
                  <a:pt x="244147" y="179333"/>
                </a:lnTo>
                <a:close/>
              </a:path>
              <a:path w="275590" h="303529">
                <a:moveTo>
                  <a:pt x="153682" y="79976"/>
                </a:moveTo>
                <a:lnTo>
                  <a:pt x="114361" y="79976"/>
                </a:lnTo>
                <a:lnTo>
                  <a:pt x="176422" y="225379"/>
                </a:lnTo>
                <a:lnTo>
                  <a:pt x="210486" y="179333"/>
                </a:lnTo>
                <a:lnTo>
                  <a:pt x="244147" y="179333"/>
                </a:lnTo>
                <a:lnTo>
                  <a:pt x="238407" y="156319"/>
                </a:lnTo>
                <a:lnTo>
                  <a:pt x="182506" y="156319"/>
                </a:lnTo>
                <a:lnTo>
                  <a:pt x="153682" y="79976"/>
                </a:lnTo>
                <a:close/>
              </a:path>
              <a:path w="275590" h="303529">
                <a:moveTo>
                  <a:pt x="227526" y="112689"/>
                </a:moveTo>
                <a:lnTo>
                  <a:pt x="182506" y="156319"/>
                </a:lnTo>
                <a:lnTo>
                  <a:pt x="238407" y="156319"/>
                </a:lnTo>
                <a:lnTo>
                  <a:pt x="227526" y="112689"/>
                </a:lnTo>
                <a:close/>
              </a:path>
              <a:path w="275590" h="303529">
                <a:moveTo>
                  <a:pt x="0" y="0"/>
                </a:moveTo>
                <a:lnTo>
                  <a:pt x="75426" y="141770"/>
                </a:lnTo>
                <a:lnTo>
                  <a:pt x="112828" y="82409"/>
                </a:lnTo>
                <a:lnTo>
                  <a:pt x="81511" y="82409"/>
                </a:lnTo>
                <a:lnTo>
                  <a:pt x="0" y="0"/>
                </a:lnTo>
                <a:close/>
              </a:path>
              <a:path w="275590" h="303529">
                <a:moveTo>
                  <a:pt x="125317" y="4849"/>
                </a:moveTo>
                <a:lnTo>
                  <a:pt x="81511" y="82409"/>
                </a:lnTo>
                <a:lnTo>
                  <a:pt x="112828" y="82409"/>
                </a:lnTo>
                <a:lnTo>
                  <a:pt x="114361" y="79976"/>
                </a:lnTo>
                <a:lnTo>
                  <a:pt x="153682" y="79976"/>
                </a:lnTo>
                <a:lnTo>
                  <a:pt x="125317" y="4849"/>
                </a:lnTo>
                <a:close/>
              </a:path>
            </a:pathLst>
          </a:custGeom>
          <a:solidFill>
            <a:srgbClr val="FFDB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729202" y="3599502"/>
            <a:ext cx="230504" cy="396240"/>
          </a:xfrm>
          <a:custGeom>
            <a:avLst/>
            <a:gdLst/>
            <a:ahLst/>
            <a:cxnLst/>
            <a:rect l="l" t="t" r="r" b="b"/>
            <a:pathLst>
              <a:path w="230504" h="396239">
                <a:moveTo>
                  <a:pt x="32850" y="0"/>
                </a:moveTo>
                <a:lnTo>
                  <a:pt x="7298" y="16965"/>
                </a:lnTo>
                <a:lnTo>
                  <a:pt x="25552" y="47245"/>
                </a:lnTo>
                <a:lnTo>
                  <a:pt x="30423" y="78759"/>
                </a:lnTo>
                <a:lnTo>
                  <a:pt x="25552" y="110256"/>
                </a:lnTo>
                <a:lnTo>
                  <a:pt x="15826" y="144187"/>
                </a:lnTo>
                <a:lnTo>
                  <a:pt x="6084" y="176900"/>
                </a:lnTo>
                <a:lnTo>
                  <a:pt x="0" y="212047"/>
                </a:lnTo>
                <a:lnTo>
                  <a:pt x="0" y="248394"/>
                </a:lnTo>
                <a:lnTo>
                  <a:pt x="10955" y="287174"/>
                </a:lnTo>
                <a:lnTo>
                  <a:pt x="43806" y="335643"/>
                </a:lnTo>
                <a:lnTo>
                  <a:pt x="88826" y="367148"/>
                </a:lnTo>
                <a:lnTo>
                  <a:pt x="139931" y="385323"/>
                </a:lnTo>
                <a:lnTo>
                  <a:pt x="193462" y="393806"/>
                </a:lnTo>
                <a:lnTo>
                  <a:pt x="203205" y="395017"/>
                </a:lnTo>
                <a:lnTo>
                  <a:pt x="205632" y="396229"/>
                </a:lnTo>
                <a:lnTo>
                  <a:pt x="212930" y="396229"/>
                </a:lnTo>
                <a:lnTo>
                  <a:pt x="229339" y="364725"/>
                </a:lnTo>
                <a:lnTo>
                  <a:pt x="208076" y="364725"/>
                </a:lnTo>
                <a:lnTo>
                  <a:pt x="183737" y="362300"/>
                </a:lnTo>
                <a:lnTo>
                  <a:pt x="133846" y="352608"/>
                </a:lnTo>
                <a:lnTo>
                  <a:pt x="88826" y="332008"/>
                </a:lnTo>
                <a:lnTo>
                  <a:pt x="52318" y="298079"/>
                </a:lnTo>
                <a:lnTo>
                  <a:pt x="30423" y="243544"/>
                </a:lnTo>
                <a:lnTo>
                  <a:pt x="30423" y="213264"/>
                </a:lnTo>
                <a:lnTo>
                  <a:pt x="36508" y="182966"/>
                </a:lnTo>
                <a:lnTo>
                  <a:pt x="45019" y="152669"/>
                </a:lnTo>
                <a:lnTo>
                  <a:pt x="51104" y="134504"/>
                </a:lnTo>
                <a:lnTo>
                  <a:pt x="55975" y="116322"/>
                </a:lnTo>
                <a:lnTo>
                  <a:pt x="59633" y="96941"/>
                </a:lnTo>
                <a:lnTo>
                  <a:pt x="60846" y="77542"/>
                </a:lnTo>
                <a:lnTo>
                  <a:pt x="59633" y="59378"/>
                </a:lnTo>
                <a:lnTo>
                  <a:pt x="55975" y="39979"/>
                </a:lnTo>
                <a:lnTo>
                  <a:pt x="46233" y="19381"/>
                </a:lnTo>
                <a:lnTo>
                  <a:pt x="32850" y="0"/>
                </a:lnTo>
                <a:close/>
              </a:path>
              <a:path w="230504" h="396239">
                <a:moveTo>
                  <a:pt x="229970" y="363514"/>
                </a:moveTo>
                <a:lnTo>
                  <a:pt x="223886" y="364725"/>
                </a:lnTo>
                <a:lnTo>
                  <a:pt x="229339" y="364725"/>
                </a:lnTo>
                <a:lnTo>
                  <a:pt x="229970" y="3635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623352" y="3348675"/>
            <a:ext cx="185420" cy="313055"/>
          </a:xfrm>
          <a:custGeom>
            <a:avLst/>
            <a:gdLst/>
            <a:ahLst/>
            <a:cxnLst/>
            <a:rect l="l" t="t" r="r" b="b"/>
            <a:pathLst>
              <a:path w="185420" h="313054">
                <a:moveTo>
                  <a:pt x="100978" y="0"/>
                </a:moveTo>
                <a:lnTo>
                  <a:pt x="45019" y="24231"/>
                </a:lnTo>
                <a:lnTo>
                  <a:pt x="86382" y="121172"/>
                </a:lnTo>
                <a:lnTo>
                  <a:pt x="0" y="157519"/>
                </a:lnTo>
                <a:lnTo>
                  <a:pt x="25552" y="219313"/>
                </a:lnTo>
                <a:lnTo>
                  <a:pt x="49891" y="262943"/>
                </a:lnTo>
                <a:lnTo>
                  <a:pt x="81511" y="294440"/>
                </a:lnTo>
                <a:lnTo>
                  <a:pt x="115592" y="311405"/>
                </a:lnTo>
                <a:lnTo>
                  <a:pt x="120463" y="312622"/>
                </a:lnTo>
                <a:lnTo>
                  <a:pt x="132615" y="312622"/>
                </a:lnTo>
                <a:lnTo>
                  <a:pt x="142358" y="310205"/>
                </a:lnTo>
                <a:lnTo>
                  <a:pt x="172781" y="285957"/>
                </a:lnTo>
                <a:lnTo>
                  <a:pt x="184950" y="249610"/>
                </a:lnTo>
                <a:lnTo>
                  <a:pt x="184950" y="220530"/>
                </a:lnTo>
                <a:lnTo>
                  <a:pt x="180079" y="190232"/>
                </a:lnTo>
                <a:lnTo>
                  <a:pt x="169124" y="158735"/>
                </a:lnTo>
                <a:lnTo>
                  <a:pt x="1009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648905" y="3375322"/>
            <a:ext cx="140335" cy="265430"/>
          </a:xfrm>
          <a:custGeom>
            <a:avLst/>
            <a:gdLst/>
            <a:ahLst/>
            <a:cxnLst/>
            <a:rect l="l" t="t" r="r" b="b"/>
            <a:pathLst>
              <a:path w="140334" h="265429">
                <a:moveTo>
                  <a:pt x="64487" y="0"/>
                </a:moveTo>
                <a:lnTo>
                  <a:pt x="45019" y="8482"/>
                </a:lnTo>
                <a:lnTo>
                  <a:pt x="87595" y="104207"/>
                </a:lnTo>
                <a:lnTo>
                  <a:pt x="0" y="141770"/>
                </a:lnTo>
                <a:lnTo>
                  <a:pt x="18254" y="185400"/>
                </a:lnTo>
                <a:lnTo>
                  <a:pt x="40148" y="221746"/>
                </a:lnTo>
                <a:lnTo>
                  <a:pt x="77870" y="258110"/>
                </a:lnTo>
                <a:lnTo>
                  <a:pt x="103422" y="265376"/>
                </a:lnTo>
                <a:lnTo>
                  <a:pt x="114378" y="262943"/>
                </a:lnTo>
                <a:lnTo>
                  <a:pt x="139931" y="219330"/>
                </a:lnTo>
                <a:lnTo>
                  <a:pt x="139931" y="193882"/>
                </a:lnTo>
                <a:lnTo>
                  <a:pt x="135059" y="167218"/>
                </a:lnTo>
                <a:lnTo>
                  <a:pt x="125317" y="139354"/>
                </a:lnTo>
                <a:lnTo>
                  <a:pt x="64487" y="0"/>
                </a:lnTo>
                <a:close/>
              </a:path>
            </a:pathLst>
          </a:custGeom>
          <a:solidFill>
            <a:srgbClr val="D179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695138" y="3475897"/>
            <a:ext cx="34290" cy="59690"/>
          </a:xfrm>
          <a:custGeom>
            <a:avLst/>
            <a:gdLst/>
            <a:ahLst/>
            <a:cxnLst/>
            <a:rect l="l" t="t" r="r" b="b"/>
            <a:pathLst>
              <a:path w="34290" h="59689">
                <a:moveTo>
                  <a:pt x="8511" y="0"/>
                </a:moveTo>
                <a:lnTo>
                  <a:pt x="4871" y="1216"/>
                </a:lnTo>
                <a:lnTo>
                  <a:pt x="2427" y="2433"/>
                </a:lnTo>
                <a:lnTo>
                  <a:pt x="0" y="4849"/>
                </a:lnTo>
                <a:lnTo>
                  <a:pt x="0" y="12115"/>
                </a:lnTo>
                <a:lnTo>
                  <a:pt x="17040" y="54528"/>
                </a:lnTo>
                <a:lnTo>
                  <a:pt x="19467" y="56961"/>
                </a:lnTo>
                <a:lnTo>
                  <a:pt x="21894" y="58161"/>
                </a:lnTo>
                <a:lnTo>
                  <a:pt x="25552" y="59378"/>
                </a:lnTo>
                <a:lnTo>
                  <a:pt x="27979" y="59378"/>
                </a:lnTo>
                <a:lnTo>
                  <a:pt x="31637" y="56961"/>
                </a:lnTo>
                <a:lnTo>
                  <a:pt x="32850" y="54528"/>
                </a:lnTo>
                <a:lnTo>
                  <a:pt x="34064" y="50895"/>
                </a:lnTo>
                <a:lnTo>
                  <a:pt x="32850" y="48479"/>
                </a:lnTo>
                <a:lnTo>
                  <a:pt x="15810" y="4849"/>
                </a:lnTo>
                <a:lnTo>
                  <a:pt x="14596" y="2433"/>
                </a:lnTo>
                <a:lnTo>
                  <a:pt x="10955" y="1216"/>
                </a:lnTo>
                <a:lnTo>
                  <a:pt x="85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662288" y="3491662"/>
            <a:ext cx="34290" cy="59690"/>
          </a:xfrm>
          <a:custGeom>
            <a:avLst/>
            <a:gdLst/>
            <a:ahLst/>
            <a:cxnLst/>
            <a:rect l="l" t="t" r="r" b="b"/>
            <a:pathLst>
              <a:path w="34290" h="59689">
                <a:moveTo>
                  <a:pt x="10955" y="0"/>
                </a:moveTo>
                <a:lnTo>
                  <a:pt x="4871" y="0"/>
                </a:lnTo>
                <a:lnTo>
                  <a:pt x="0" y="4832"/>
                </a:lnTo>
                <a:lnTo>
                  <a:pt x="0" y="10898"/>
                </a:lnTo>
                <a:lnTo>
                  <a:pt x="17023" y="54528"/>
                </a:lnTo>
                <a:lnTo>
                  <a:pt x="19467" y="56944"/>
                </a:lnTo>
                <a:lnTo>
                  <a:pt x="21894" y="58161"/>
                </a:lnTo>
                <a:lnTo>
                  <a:pt x="25552" y="59361"/>
                </a:lnTo>
                <a:lnTo>
                  <a:pt x="29193" y="59361"/>
                </a:lnTo>
                <a:lnTo>
                  <a:pt x="31637" y="56944"/>
                </a:lnTo>
                <a:lnTo>
                  <a:pt x="32850" y="54528"/>
                </a:lnTo>
                <a:lnTo>
                  <a:pt x="34064" y="50878"/>
                </a:lnTo>
                <a:lnTo>
                  <a:pt x="32850" y="47245"/>
                </a:lnTo>
                <a:lnTo>
                  <a:pt x="15810" y="4832"/>
                </a:lnTo>
                <a:lnTo>
                  <a:pt x="14596" y="2416"/>
                </a:lnTo>
                <a:lnTo>
                  <a:pt x="10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648905" y="2802795"/>
            <a:ext cx="40640" cy="0"/>
          </a:xfrm>
          <a:custGeom>
            <a:avLst/>
            <a:gdLst/>
            <a:ahLst/>
            <a:cxnLst/>
            <a:rect l="l" t="t" r="r" b="b"/>
            <a:pathLst>
              <a:path w="40640" h="0">
                <a:moveTo>
                  <a:pt x="0" y="0"/>
                </a:moveTo>
                <a:lnTo>
                  <a:pt x="40153" y="0"/>
                </a:lnTo>
              </a:path>
            </a:pathLst>
          </a:custGeom>
          <a:ln w="39986">
            <a:solidFill>
              <a:srgbClr val="A8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567376" y="2802795"/>
            <a:ext cx="40640" cy="0"/>
          </a:xfrm>
          <a:custGeom>
            <a:avLst/>
            <a:gdLst/>
            <a:ahLst/>
            <a:cxnLst/>
            <a:rect l="l" t="t" r="r" b="b"/>
            <a:pathLst>
              <a:path w="40640" h="0">
                <a:moveTo>
                  <a:pt x="0" y="0"/>
                </a:moveTo>
                <a:lnTo>
                  <a:pt x="40153" y="0"/>
                </a:lnTo>
              </a:path>
            </a:pathLst>
          </a:custGeom>
          <a:ln w="39986">
            <a:solidFill>
              <a:srgbClr val="A8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735287" y="2802795"/>
            <a:ext cx="40640" cy="0"/>
          </a:xfrm>
          <a:custGeom>
            <a:avLst/>
            <a:gdLst/>
            <a:ahLst/>
            <a:cxnLst/>
            <a:rect l="l" t="t" r="r" b="b"/>
            <a:pathLst>
              <a:path w="40640" h="0">
                <a:moveTo>
                  <a:pt x="0" y="0"/>
                </a:moveTo>
                <a:lnTo>
                  <a:pt x="40153" y="0"/>
                </a:lnTo>
              </a:path>
            </a:pathLst>
          </a:custGeom>
          <a:ln w="39986">
            <a:solidFill>
              <a:srgbClr val="A8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821686" y="2802795"/>
            <a:ext cx="41910" cy="0"/>
          </a:xfrm>
          <a:custGeom>
            <a:avLst/>
            <a:gdLst/>
            <a:ahLst/>
            <a:cxnLst/>
            <a:rect l="l" t="t" r="r" b="b"/>
            <a:pathLst>
              <a:path w="41909" h="0">
                <a:moveTo>
                  <a:pt x="0" y="0"/>
                </a:moveTo>
                <a:lnTo>
                  <a:pt x="41370" y="0"/>
                </a:lnTo>
              </a:path>
            </a:pathLst>
          </a:custGeom>
          <a:ln w="39986">
            <a:solidFill>
              <a:srgbClr val="A8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529921" y="3521943"/>
            <a:ext cx="86360" cy="26670"/>
          </a:xfrm>
          <a:custGeom>
            <a:avLst/>
            <a:gdLst/>
            <a:ahLst/>
            <a:cxnLst/>
            <a:rect l="l" t="t" r="r" b="b"/>
            <a:pathLst>
              <a:path w="86359" h="26670">
                <a:moveTo>
                  <a:pt x="85118" y="0"/>
                </a:moveTo>
                <a:lnTo>
                  <a:pt x="0" y="3632"/>
                </a:lnTo>
                <a:lnTo>
                  <a:pt x="0" y="26664"/>
                </a:lnTo>
                <a:lnTo>
                  <a:pt x="86298" y="24248"/>
                </a:lnTo>
                <a:lnTo>
                  <a:pt x="85118" y="0"/>
                </a:lnTo>
                <a:close/>
              </a:path>
            </a:pathLst>
          </a:custGeom>
          <a:solidFill>
            <a:srgbClr val="A8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516436" y="3581320"/>
            <a:ext cx="88900" cy="54610"/>
          </a:xfrm>
          <a:custGeom>
            <a:avLst/>
            <a:gdLst/>
            <a:ahLst/>
            <a:cxnLst/>
            <a:rect l="l" t="t" r="r" b="b"/>
            <a:pathLst>
              <a:path w="88900" h="54610">
                <a:moveTo>
                  <a:pt x="9775" y="0"/>
                </a:moveTo>
                <a:lnTo>
                  <a:pt x="0" y="21814"/>
                </a:lnTo>
                <a:lnTo>
                  <a:pt x="80398" y="54528"/>
                </a:lnTo>
                <a:lnTo>
                  <a:pt x="88826" y="32713"/>
                </a:lnTo>
                <a:lnTo>
                  <a:pt x="9775" y="0"/>
                </a:lnTo>
                <a:close/>
              </a:path>
            </a:pathLst>
          </a:custGeom>
          <a:solidFill>
            <a:srgbClr val="A8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490985" y="3634632"/>
            <a:ext cx="84455" cy="70485"/>
          </a:xfrm>
          <a:custGeom>
            <a:avLst/>
            <a:gdLst/>
            <a:ahLst/>
            <a:cxnLst/>
            <a:rect l="l" t="t" r="r" b="b"/>
            <a:pathLst>
              <a:path w="84454" h="70485">
                <a:moveTo>
                  <a:pt x="14495" y="0"/>
                </a:moveTo>
                <a:lnTo>
                  <a:pt x="0" y="19398"/>
                </a:lnTo>
                <a:lnTo>
                  <a:pt x="70454" y="70293"/>
                </a:lnTo>
                <a:lnTo>
                  <a:pt x="83938" y="50895"/>
                </a:lnTo>
                <a:lnTo>
                  <a:pt x="14495" y="0"/>
                </a:lnTo>
                <a:close/>
              </a:path>
            </a:pathLst>
          </a:custGeom>
          <a:solidFill>
            <a:srgbClr val="A8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4065" rIns="0" bIns="0" rtlCol="0" vert="horz">
            <a:spAutoFit/>
          </a:bodyPr>
          <a:lstStyle/>
          <a:p>
            <a:pPr marL="948055">
              <a:lnSpc>
                <a:spcPts val="5255"/>
              </a:lnSpc>
              <a:tabLst>
                <a:tab pos="2769235" algn="l"/>
              </a:tabLst>
            </a:pPr>
            <a:r>
              <a:rPr dirty="0" spc="-5"/>
              <a:t>Failure	</a:t>
            </a:r>
            <a:r>
              <a:rPr dirty="0"/>
              <a:t>to</a:t>
            </a:r>
            <a:r>
              <a:rPr dirty="0" spc="-75"/>
              <a:t> </a:t>
            </a:r>
            <a:r>
              <a:rPr dirty="0" spc="-5"/>
              <a:t>Execute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32305" indent="-342900">
              <a:lnSpc>
                <a:spcPct val="100000"/>
              </a:lnSpc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 spc="-5"/>
              <a:t>Incomplete/inaccurate list </a:t>
            </a:r>
            <a:r>
              <a:rPr dirty="0"/>
              <a:t>of</a:t>
            </a:r>
            <a:r>
              <a:rPr dirty="0" spc="15"/>
              <a:t> </a:t>
            </a:r>
            <a:r>
              <a:rPr dirty="0" spc="-5"/>
              <a:t>tasks</a:t>
            </a:r>
          </a:p>
          <a:p>
            <a:pPr marL="1932305" indent="-342900">
              <a:lnSpc>
                <a:spcPct val="100000"/>
              </a:lnSpc>
              <a:spcBef>
                <a:spcPts val="76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All </a:t>
            </a:r>
            <a:r>
              <a:rPr dirty="0" spc="-5"/>
              <a:t>tasks </a:t>
            </a:r>
            <a:r>
              <a:rPr dirty="0"/>
              <a:t>not</a:t>
            </a:r>
            <a:r>
              <a:rPr dirty="0" spc="-30"/>
              <a:t> </a:t>
            </a:r>
            <a:r>
              <a:rPr dirty="0" spc="-5"/>
              <a:t>completed</a:t>
            </a:r>
          </a:p>
          <a:p>
            <a:pPr marL="1932305" indent="-342900">
              <a:lnSpc>
                <a:spcPct val="100000"/>
              </a:lnSpc>
              <a:spcBef>
                <a:spcPts val="7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 spc="-5"/>
              <a:t>Inaccuracy</a:t>
            </a:r>
          </a:p>
          <a:p>
            <a:pPr marL="1932305" indent="-342900">
              <a:lnSpc>
                <a:spcPct val="100000"/>
              </a:lnSpc>
              <a:spcBef>
                <a:spcPts val="76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 spc="-5"/>
              <a:t>Failure to </a:t>
            </a:r>
            <a:r>
              <a:rPr dirty="0"/>
              <a:t>identify </a:t>
            </a:r>
            <a:r>
              <a:rPr dirty="0" spc="-5"/>
              <a:t>roadblocks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4065" rIns="0" bIns="0" rtlCol="0" vert="horz">
            <a:spAutoFit/>
          </a:bodyPr>
          <a:lstStyle/>
          <a:p>
            <a:pPr marL="948055">
              <a:lnSpc>
                <a:spcPts val="5255"/>
              </a:lnSpc>
            </a:pPr>
            <a:r>
              <a:rPr dirty="0"/>
              <a:t>Reinforce</a:t>
            </a:r>
            <a:r>
              <a:rPr dirty="0" spc="-145"/>
              <a:t> </a:t>
            </a:r>
            <a:r>
              <a:rPr dirty="0" spc="-5"/>
              <a:t>Progress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32305" indent="-342900">
              <a:lnSpc>
                <a:spcPct val="100000"/>
              </a:lnSpc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Model positive</a:t>
            </a:r>
            <a:r>
              <a:rPr dirty="0" spc="-55"/>
              <a:t> </a:t>
            </a:r>
            <a:r>
              <a:rPr dirty="0"/>
              <a:t>behaviors</a:t>
            </a:r>
          </a:p>
          <a:p>
            <a:pPr marL="1932305" indent="-342900">
              <a:lnSpc>
                <a:spcPct val="100000"/>
              </a:lnSpc>
              <a:spcBef>
                <a:spcPts val="76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Talk about</a:t>
            </a:r>
            <a:r>
              <a:rPr dirty="0" spc="-70"/>
              <a:t> </a:t>
            </a:r>
            <a:r>
              <a:rPr dirty="0" spc="-5"/>
              <a:t>execution</a:t>
            </a:r>
          </a:p>
          <a:p>
            <a:pPr marL="1932305" indent="-342900">
              <a:lnSpc>
                <a:spcPct val="100000"/>
              </a:lnSpc>
              <a:spcBef>
                <a:spcPts val="7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Monitor</a:t>
            </a:r>
            <a:r>
              <a:rPr dirty="0" spc="-70"/>
              <a:t> </a:t>
            </a:r>
            <a:r>
              <a:rPr dirty="0"/>
              <a:t>progress</a:t>
            </a:r>
          </a:p>
          <a:p>
            <a:pPr marL="1932305" indent="-342900">
              <a:lnSpc>
                <a:spcPct val="100000"/>
              </a:lnSpc>
              <a:spcBef>
                <a:spcPts val="765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Celebrate</a:t>
            </a:r>
            <a:r>
              <a:rPr dirty="0" spc="-75"/>
              <a:t> </a:t>
            </a:r>
            <a:r>
              <a:rPr dirty="0" spc="-5"/>
              <a:t>successes!</a:t>
            </a:r>
          </a:p>
          <a:p>
            <a:pPr marL="1932305" indent="-342900">
              <a:lnSpc>
                <a:spcPct val="100000"/>
              </a:lnSpc>
              <a:spcBef>
                <a:spcPts val="770"/>
              </a:spcBef>
              <a:buClr>
                <a:srgbClr val="5F5F5F"/>
              </a:buClr>
              <a:buSzPct val="75000"/>
              <a:buFont typeface="Wingdings"/>
              <a:buChar char=""/>
              <a:tabLst>
                <a:tab pos="1932939" algn="l"/>
              </a:tabLst>
            </a:pPr>
            <a:r>
              <a:rPr dirty="0"/>
              <a:t>Reinforce</a:t>
            </a:r>
            <a:r>
              <a:rPr dirty="0" spc="-75"/>
              <a:t> </a:t>
            </a:r>
            <a:r>
              <a:rPr dirty="0" spc="-5"/>
              <a:t>results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